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4" r:id="rId2"/>
    <p:sldId id="256" r:id="rId3"/>
    <p:sldId id="257" r:id="rId4"/>
    <p:sldId id="258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82" r:id="rId15"/>
    <p:sldId id="274" r:id="rId16"/>
    <p:sldId id="277" r:id="rId17"/>
    <p:sldId id="281" r:id="rId18"/>
    <p:sldId id="279" r:id="rId19"/>
    <p:sldId id="280" r:id="rId20"/>
    <p:sldId id="276" r:id="rId21"/>
    <p:sldId id="278" r:id="rId22"/>
    <p:sldId id="26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EE9C8-0F55-4C1F-A577-BB7912626A21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DD6537-3BC6-40AA-9032-B8104C8993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449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REMEMBERWEIGHT DECAY == 0. FIND A REASON WHY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D6537-3BC6-40AA-9032-B8104C89930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452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DD6537-3BC6-40AA-9032-B8104C89930F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954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A9928-F984-23DF-F51C-D4EF98C41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C44E5-C312-9A61-3D3C-339099C4A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D9445-273A-1654-4096-749C18D2F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41897-8FF2-D808-76FB-DD3488DA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2D5AD-F8C4-0D51-D95C-6417BCD37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830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25DA-3DE8-1BE7-BC80-A57C1E88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ABBE6-CD11-C401-C5E7-EB69648E5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A7B39-E5CE-44D7-2499-A9629C6D0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6AD1E-261B-1F0C-893E-0E2359BB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8B6DB-6B04-4848-761C-8ADCE41C1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1485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4E0375-5BE1-3E01-1EE6-BFE2E37CE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E9F542-3AB2-A31C-4768-550843D28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64244-D473-C521-8432-EDC633FD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AC5B9-9BFA-8710-33C2-7C92195F6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641F1-1A40-911B-35D6-3F47AE06B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51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04CB4-6FB3-180E-7104-AD4440A2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00FC0-9E05-8BD6-15CA-DF96AADA5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03274-65EF-B725-7D4C-04F9B7B0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65D6A-F585-0267-66F0-8CD01ECC6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61439-9F62-CCAB-DFA9-6CA09590E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04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6AF50-460E-21C3-9247-4F2B6487E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8071C-BF40-740E-3157-3A873EBC3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396FF-6750-4EEE-CBFC-739D87E6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1DA72-BF52-3A14-3895-E640EAB01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0A060-8ED1-314F-9144-375FD54A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72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3D18-F686-C7EA-2627-055A5DDF4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337DE-2B04-F117-1445-8A10BAD189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6A212-D62F-2529-B3E6-6977A44BA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F19D5-4B35-5D1F-6625-D984173D9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EB508-BE65-F186-2956-ED65F119B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EA61B-8581-9C07-3520-76DD3FD9D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287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3DD2-92FD-C8D5-A977-E67856E5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E9ECC-898D-1E2F-32DA-89977E146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B36FA-9B44-743E-6912-DC47BC9FF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7B477-974D-D58B-7404-2BC2108A3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273A3C-45C9-EB92-808A-0A018EB7C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866899-1221-4697-9503-A52006260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4276A-33D0-3800-1002-2F05ACC6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2D804C-C32D-47BB-8EFC-9AA6EC77F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987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377C6-94BE-0AAE-BB40-04D6D5012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89CB9B-986A-FABB-9BCD-65C0A87DB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BE4E9-2845-AE59-E14A-0D1F2F82D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F21011-0DCB-630E-4040-29FAA97B6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037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780E8B-0528-6185-02A8-08F89E6F6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B73CB-4541-3453-E7A9-CA1A1CE69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C5349-CAB8-8A23-1932-CA527F5E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691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1F9F8-E3FF-402D-0916-D81B66379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B6531-0689-6BB1-6B0A-1EEA36482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5104C-924E-928E-AFDD-E3EE89345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B824E-A919-EB1B-4CD8-0F297D002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CD208F-4119-32E5-6E9D-3C3DADB08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64549-DA4F-9298-7DB6-3F3860A0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360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B0428-7988-B129-38E8-80C662736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35A696-D172-74C1-0D93-D6E8A30F66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29F15-C592-4AEC-3C5D-9BEBFCD59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09ADA6-C6A1-5E49-2CE8-E019CFEA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8A30D-64D4-3297-51FC-743D1CF0A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DB41F-B8AD-5102-356D-855C910F6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040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1A354C-0409-B51A-1ABF-E7BF5661E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9F172-9C25-DA0B-3FCD-10717DC83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3ED94-D3E4-A8C2-6C3A-9CEDB3A957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93B79-5F87-463F-BE54-B700F7D9A626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50D30-4618-2052-87DA-1C52735CC0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E1724B-F35B-4C77-B0ED-1FCAF2556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405DE-2233-4331-9AE3-6E246C564E1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538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bc.co.uk/news/technology-5903850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9781-D6B1-BFDB-96B7-230C7CC4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F2EFE3-C7AE-02B8-21E4-346FBC1167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102182"/>
              </p:ext>
            </p:extLst>
          </p:nvPr>
        </p:nvGraphicFramePr>
        <p:xfrm>
          <a:off x="0" y="0"/>
          <a:ext cx="12191999" cy="749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689">
                  <a:extLst>
                    <a:ext uri="{9D8B030D-6E8A-4147-A177-3AD203B41FA5}">
                      <a16:colId xmlns:a16="http://schemas.microsoft.com/office/drawing/2014/main" val="2090898240"/>
                    </a:ext>
                  </a:extLst>
                </a:gridCol>
                <a:gridCol w="1485655">
                  <a:extLst>
                    <a:ext uri="{9D8B030D-6E8A-4147-A177-3AD203B41FA5}">
                      <a16:colId xmlns:a16="http://schemas.microsoft.com/office/drawing/2014/main" val="3581306506"/>
                    </a:ext>
                  </a:extLst>
                </a:gridCol>
                <a:gridCol w="1763963">
                  <a:extLst>
                    <a:ext uri="{9D8B030D-6E8A-4147-A177-3AD203B41FA5}">
                      <a16:colId xmlns:a16="http://schemas.microsoft.com/office/drawing/2014/main" val="1267065254"/>
                    </a:ext>
                  </a:extLst>
                </a:gridCol>
                <a:gridCol w="1126694">
                  <a:extLst>
                    <a:ext uri="{9D8B030D-6E8A-4147-A177-3AD203B41FA5}">
                      <a16:colId xmlns:a16="http://schemas.microsoft.com/office/drawing/2014/main" val="2175814191"/>
                    </a:ext>
                  </a:extLst>
                </a:gridCol>
                <a:gridCol w="2312685">
                  <a:extLst>
                    <a:ext uri="{9D8B030D-6E8A-4147-A177-3AD203B41FA5}">
                      <a16:colId xmlns:a16="http://schemas.microsoft.com/office/drawing/2014/main" val="1854001683"/>
                    </a:ext>
                  </a:extLst>
                </a:gridCol>
                <a:gridCol w="644779">
                  <a:extLst>
                    <a:ext uri="{9D8B030D-6E8A-4147-A177-3AD203B41FA5}">
                      <a16:colId xmlns:a16="http://schemas.microsoft.com/office/drawing/2014/main" val="911884263"/>
                    </a:ext>
                  </a:extLst>
                </a:gridCol>
                <a:gridCol w="2166022">
                  <a:extLst>
                    <a:ext uri="{9D8B030D-6E8A-4147-A177-3AD203B41FA5}">
                      <a16:colId xmlns:a16="http://schemas.microsoft.com/office/drawing/2014/main" val="326056653"/>
                    </a:ext>
                  </a:extLst>
                </a:gridCol>
                <a:gridCol w="972512">
                  <a:extLst>
                    <a:ext uri="{9D8B030D-6E8A-4147-A177-3AD203B41FA5}">
                      <a16:colId xmlns:a16="http://schemas.microsoft.com/office/drawing/2014/main" val="1796531559"/>
                    </a:ext>
                  </a:extLst>
                </a:gridCol>
              </a:tblGrid>
              <a:tr h="86845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Motivation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1 min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Background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 5 min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System Design &amp;</a:t>
                      </a:r>
                    </a:p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Implementation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>
                          <a:solidFill>
                            <a:schemeClr val="tx1"/>
                          </a:solidFill>
                        </a:rPr>
                        <a:t>4min 30s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Eval &amp;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Conc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5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4486454"/>
                  </a:ext>
                </a:extLst>
              </a:tr>
              <a:tr h="86845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Why am I doing this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K-NNs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40s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Dataset Collection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30s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2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26516"/>
                  </a:ext>
                </a:extLst>
              </a:tr>
              <a:tr h="868450"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Problems with Hate Speech Detection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GRUs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Text Analysis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40s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Hate Network Showing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775075"/>
                  </a:ext>
                </a:extLst>
              </a:tr>
              <a:tr h="8684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Transformers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Text </a:t>
                      </a:r>
                      <a:r>
                        <a:rPr lang="en-GB" dirty="0" err="1">
                          <a:solidFill>
                            <a:schemeClr val="tx1"/>
                          </a:solidFill>
                        </a:rPr>
                        <a:t>Preprocessing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Failed Attempts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05454"/>
                  </a:ext>
                </a:extLst>
              </a:tr>
              <a:tr h="8684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SVMs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Configurations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40s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Conclusion and Future 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635712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Hate Network Algorithm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1 min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638214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Hate Network Detector Threshold Determination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40s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703710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306984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154209"/>
                  </a:ext>
                </a:extLst>
              </a:tr>
              <a:tr h="503150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453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855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6624E-CF09-9E89-3C00-3E36A4B08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1F954-794C-467F-F8ED-4BD64968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GB" dirty="0"/>
              <a:t>Looked at various publicly available datasets, mainly reading various papers and looking at sites such as hatespeechdata.com</a:t>
            </a:r>
          </a:p>
          <a:p>
            <a:r>
              <a:rPr lang="en-GB" dirty="0"/>
              <a:t>Concluded on two datasets, Thomas Davidson dataset and Sharma Roshan Dataset 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7B8C2-4478-D62D-6F27-8A65F2C7D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7400" y="140854"/>
            <a:ext cx="4525888" cy="657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003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2FAE8-8D4E-AF0D-52D3-23EFB3ECE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ECBE0-25BE-271C-8B8C-6207F0291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Observed patterns in the data, more specifically each class</a:t>
            </a:r>
          </a:p>
          <a:p>
            <a:r>
              <a:rPr lang="en-GB" sz="2400" dirty="0"/>
              <a:t>Found that certain terms were common in hate speech such as “@USER” tags and URLs. </a:t>
            </a:r>
          </a:p>
          <a:p>
            <a:r>
              <a:rPr lang="en-GB" sz="2400" dirty="0"/>
              <a:t>Also, lots of profanity was found in hate speech terms (as expected)</a:t>
            </a:r>
          </a:p>
        </p:txBody>
      </p:sp>
      <p:pic>
        <p:nvPicPr>
          <p:cNvPr id="5" name="Picture 4" descr="A picture containing bird, aquatic bird&#10;&#10;Description automatically generated">
            <a:extLst>
              <a:ext uri="{FF2B5EF4-FFF2-40B4-BE49-F238E27FC236}">
                <a16:creationId xmlns:a16="http://schemas.microsoft.com/office/drawing/2014/main" id="{315E6D81-C4E9-BF70-A99E-2A18F5F23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806" y="157247"/>
            <a:ext cx="3207230" cy="3066881"/>
          </a:xfrm>
          <a:prstGeom prst="rect">
            <a:avLst/>
          </a:prstGeom>
        </p:spPr>
      </p:pic>
      <p:pic>
        <p:nvPicPr>
          <p:cNvPr id="7" name="Picture 6" descr="Shape, square&#10;&#10;Description automatically generated">
            <a:extLst>
              <a:ext uri="{FF2B5EF4-FFF2-40B4-BE49-F238E27FC236}">
                <a16:creationId xmlns:a16="http://schemas.microsoft.com/office/drawing/2014/main" id="{FE793163-0383-6DF6-115C-EE24CC421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141" y="3421064"/>
            <a:ext cx="3300895" cy="3071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927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9A153-E922-1B54-8C09-224A5783D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Preprocessing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040E7-03FB-E3A1-C92F-6A2740EA4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131" y="1599288"/>
            <a:ext cx="5257800" cy="4765298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Before model development, the text was </a:t>
            </a:r>
            <a:r>
              <a:rPr lang="en-GB" sz="2400" dirty="0" err="1"/>
              <a:t>preprocessed</a:t>
            </a:r>
            <a:r>
              <a:rPr lang="en-GB" sz="2400" dirty="0"/>
              <a:t> to ensure that only useful data was input to the models.</a:t>
            </a:r>
          </a:p>
          <a:p>
            <a:r>
              <a:rPr lang="en-GB" sz="2400" dirty="0"/>
              <a:t>This meant that the models would be learning the best possible information</a:t>
            </a:r>
          </a:p>
          <a:p>
            <a:r>
              <a:rPr lang="en-GB" sz="2400" dirty="0"/>
              <a:t>Information Removed -&gt; Punctuation other than exclamation points, question marks, commas and full stops</a:t>
            </a:r>
          </a:p>
          <a:p>
            <a:r>
              <a:rPr lang="en-GB" sz="2400" dirty="0"/>
              <a:t>Information altered-&gt; URLs and specific user tokens</a:t>
            </a:r>
          </a:p>
          <a:p>
            <a:endParaRPr lang="en-GB" sz="2400" dirty="0"/>
          </a:p>
          <a:p>
            <a:r>
              <a:rPr lang="en-GB" sz="2400" dirty="0"/>
              <a:t>Thomas Davidson set was altered from multi-class to binary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32899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147C8-960E-8804-1A24-5F887BAFA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Configurations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7C8879-227B-DF8A-A9B3-379AA8664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931" y="2542278"/>
            <a:ext cx="5877745" cy="27150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83FD5C-542A-CAB8-212A-65102E82D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69" y="2585920"/>
            <a:ext cx="4677428" cy="168616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249A96B-0E43-7E71-82C6-321E5D5DC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70481"/>
            <a:ext cx="5257800" cy="94299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400" dirty="0"/>
              <a:t>KNN’s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74B5543-B72F-E0FF-1BCE-A06234976D75}"/>
              </a:ext>
            </a:extLst>
          </p:cNvPr>
          <p:cNvSpPr txBox="1">
            <a:spLocks/>
          </p:cNvSpPr>
          <p:nvPr/>
        </p:nvSpPr>
        <p:spPr>
          <a:xfrm>
            <a:off x="6481903" y="1970481"/>
            <a:ext cx="5257800" cy="942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2400" dirty="0"/>
              <a:t>NBSVM’s, </a:t>
            </a:r>
            <a:r>
              <a:rPr lang="en-GB" sz="2400" dirty="0" err="1"/>
              <a:t>BiGRU’s</a:t>
            </a:r>
            <a:r>
              <a:rPr lang="en-GB" sz="2400" dirty="0"/>
              <a:t> and Transformers</a:t>
            </a:r>
          </a:p>
        </p:txBody>
      </p:sp>
    </p:spTree>
    <p:extLst>
      <p:ext uri="{BB962C8B-B14F-4D97-AF65-F5344CB8AC3E}">
        <p14:creationId xmlns:p14="http://schemas.microsoft.com/office/powerpoint/2010/main" val="3585554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63341-5BF2-7B9D-BA86-72DE80FE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27A90-27AA-4599-E684-DA18E02B8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151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E182C-5A43-534A-D351-888FC564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543" y="374178"/>
            <a:ext cx="10515600" cy="1325563"/>
          </a:xfrm>
        </p:spPr>
        <p:txBody>
          <a:bodyPr/>
          <a:lstStyle/>
          <a:p>
            <a:r>
              <a:rPr lang="en-GB" dirty="0"/>
              <a:t>Hate Network Algorithm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A4A1C4-F334-BBFC-DE70-6D0724CD6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543" y="1376278"/>
            <a:ext cx="11109218" cy="4725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816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CAE51-91BD-A3C1-4F41-B402B1CEF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– Hate Speech Detection</a:t>
            </a:r>
          </a:p>
        </p:txBody>
      </p:sp>
    </p:spTree>
    <p:extLst>
      <p:ext uri="{BB962C8B-B14F-4D97-AF65-F5344CB8AC3E}">
        <p14:creationId xmlns:p14="http://schemas.microsoft.com/office/powerpoint/2010/main" val="2429197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CAE51-91BD-A3C1-4F41-B402B1CEF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– Thresholding for Hate Network Detection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579D7C89-E86F-C883-F868-AA2E6CCE7E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526" y="1921830"/>
            <a:ext cx="6239605" cy="44383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666D74-11B8-46F9-FE05-B2ABA17FC421}"/>
              </a:ext>
            </a:extLst>
          </p:cNvPr>
          <p:cNvSpPr txBox="1"/>
          <p:nvPr/>
        </p:nvSpPr>
        <p:spPr>
          <a:xfrm>
            <a:off x="679009" y="1921830"/>
            <a:ext cx="4943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As mentioned previously: we have a threshold we need to determine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FE691E-22DF-6F32-AAEF-08D3CEBCDB77}"/>
              </a:ext>
            </a:extLst>
          </p:cNvPr>
          <p:cNvSpPr txBox="1"/>
          <p:nvPr/>
        </p:nvSpPr>
        <p:spPr>
          <a:xfrm>
            <a:off x="679009" y="2691156"/>
            <a:ext cx="4943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query every word in our lexicon and classify the tweets from every user to get an initial hate set -&gt; 63 people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1D2835-90CA-3599-12EA-3F6062B2E342}"/>
              </a:ext>
            </a:extLst>
          </p:cNvPr>
          <p:cNvSpPr txBox="1"/>
          <p:nvPr/>
        </p:nvSpPr>
        <p:spPr>
          <a:xfrm>
            <a:off x="679009" y="3975239"/>
            <a:ext cx="4943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look at each of those users’ past ten tweets and classify each of them applying a threshold from 1 to 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1B8992-8E87-72AB-10D3-4D65CC8D1974}"/>
              </a:ext>
            </a:extLst>
          </p:cNvPr>
          <p:cNvSpPr txBox="1"/>
          <p:nvPr/>
        </p:nvSpPr>
        <p:spPr>
          <a:xfrm>
            <a:off x="679009" y="5259322"/>
            <a:ext cx="4943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get a band at the bottom where there isn’t much change like an elbow plot. The value of 7 was chosen for this investigation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8BBD50A-D708-364F-3605-DDEB58513F31}"/>
              </a:ext>
            </a:extLst>
          </p:cNvPr>
          <p:cNvSpPr/>
          <p:nvPr/>
        </p:nvSpPr>
        <p:spPr>
          <a:xfrm>
            <a:off x="2969534" y="3614486"/>
            <a:ext cx="362139" cy="3607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AB545114-1BDD-0FB1-A29F-A935E437F640}"/>
              </a:ext>
            </a:extLst>
          </p:cNvPr>
          <p:cNvSpPr/>
          <p:nvPr/>
        </p:nvSpPr>
        <p:spPr>
          <a:xfrm>
            <a:off x="2969534" y="4898569"/>
            <a:ext cx="362139" cy="3607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263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CAE51-91BD-A3C1-4F41-B402B1CEF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– Hate Network Detection</a:t>
            </a:r>
          </a:p>
        </p:txBody>
      </p:sp>
      <p:pic>
        <p:nvPicPr>
          <p:cNvPr id="10" name="Picture 9" descr="A close up of a dandelion&#10;&#10;Description automatically generated with medium confidence">
            <a:extLst>
              <a:ext uri="{FF2B5EF4-FFF2-40B4-BE49-F238E27FC236}">
                <a16:creationId xmlns:a16="http://schemas.microsoft.com/office/drawing/2014/main" id="{166A1562-4B22-35E3-A8D1-E690EB820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278" y="1511928"/>
            <a:ext cx="5463747" cy="50883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F73295-1B1A-805D-6EBC-BDF5E171340D}"/>
              </a:ext>
            </a:extLst>
          </p:cNvPr>
          <p:cNvSpPr txBox="1"/>
          <p:nvPr/>
        </p:nvSpPr>
        <p:spPr>
          <a:xfrm>
            <a:off x="534154" y="1511928"/>
            <a:ext cx="47078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 this, you get really cool images like on the right -&gt;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E9900D-619A-B2C8-A684-A040B06D862B}"/>
              </a:ext>
            </a:extLst>
          </p:cNvPr>
          <p:cNvSpPr txBox="1"/>
          <p:nvPr/>
        </p:nvSpPr>
        <p:spPr>
          <a:xfrm>
            <a:off x="534154" y="3455956"/>
            <a:ext cx="4781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is a hate network detected by the algorithm. At the end of each line is a user. Red lines are connections between hate users.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A57670-6584-0993-0C1F-D12F1F1E21C5}"/>
              </a:ext>
            </a:extLst>
          </p:cNvPr>
          <p:cNvSpPr txBox="1"/>
          <p:nvPr/>
        </p:nvSpPr>
        <p:spPr>
          <a:xfrm>
            <a:off x="534154" y="5676983"/>
            <a:ext cx="4781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Problem -&gt; This only looks as 2 initial hate users, doesn’t go further than their friends and took 3.5 hours to generate</a:t>
            </a:r>
          </a:p>
        </p:txBody>
      </p:sp>
    </p:spTree>
    <p:extLst>
      <p:ext uri="{BB962C8B-B14F-4D97-AF65-F5344CB8AC3E}">
        <p14:creationId xmlns:p14="http://schemas.microsoft.com/office/powerpoint/2010/main" val="4063696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CAE51-91BD-A3C1-4F41-B402B1CEF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992" y="150000"/>
            <a:ext cx="10515600" cy="1325563"/>
          </a:xfrm>
        </p:spPr>
        <p:txBody>
          <a:bodyPr/>
          <a:lstStyle/>
          <a:p>
            <a:r>
              <a:rPr lang="en-GB" dirty="0"/>
              <a:t>Testing – Hate Network Detection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CDF7C63-D477-4C1F-6BF8-7978682BC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47" y="2184052"/>
            <a:ext cx="3193774" cy="2976017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C9547D5F-540E-D4BB-D173-CA4FB7CB27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981" y="2184052"/>
            <a:ext cx="3193775" cy="2976017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04D3C409-4B65-C412-238B-45FBD99E4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117" y="2184052"/>
            <a:ext cx="3193774" cy="29760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E25D62-E6B8-B8EE-1139-8655B8B24950}"/>
              </a:ext>
            </a:extLst>
          </p:cNvPr>
          <p:cNvSpPr txBox="1"/>
          <p:nvPr/>
        </p:nvSpPr>
        <p:spPr>
          <a:xfrm>
            <a:off x="742384" y="1394234"/>
            <a:ext cx="10909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Less friends and followers but we can go deeper (and it doesn’t take 3 hours):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4FE87A-627E-C37C-1616-BFBAACC2B654}"/>
              </a:ext>
            </a:extLst>
          </p:cNvPr>
          <p:cNvSpPr txBox="1"/>
          <p:nvPr/>
        </p:nvSpPr>
        <p:spPr>
          <a:xfrm>
            <a:off x="439847" y="5493542"/>
            <a:ext cx="319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Depth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28326F-3EA9-B06B-DC88-91338D89E842}"/>
              </a:ext>
            </a:extLst>
          </p:cNvPr>
          <p:cNvSpPr txBox="1"/>
          <p:nvPr/>
        </p:nvSpPr>
        <p:spPr>
          <a:xfrm>
            <a:off x="8762743" y="5493542"/>
            <a:ext cx="319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Depth 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7D399D-E325-911F-52A5-56040FDFA517}"/>
              </a:ext>
            </a:extLst>
          </p:cNvPr>
          <p:cNvSpPr txBox="1"/>
          <p:nvPr/>
        </p:nvSpPr>
        <p:spPr>
          <a:xfrm>
            <a:off x="4632982" y="5493542"/>
            <a:ext cx="319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Depth 4</a:t>
            </a:r>
          </a:p>
        </p:txBody>
      </p:sp>
    </p:spTree>
    <p:extLst>
      <p:ext uri="{BB962C8B-B14F-4D97-AF65-F5344CB8AC3E}">
        <p14:creationId xmlns:p14="http://schemas.microsoft.com/office/powerpoint/2010/main" val="18686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A6178-D591-73E8-587E-1E607F2D71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Hate Speech and Hate Network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BEB9B2-D7FB-1163-9D43-740402A52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Jeetendra Joshi</a:t>
            </a:r>
          </a:p>
        </p:txBody>
      </p:sp>
    </p:spTree>
    <p:extLst>
      <p:ext uri="{BB962C8B-B14F-4D97-AF65-F5344CB8AC3E}">
        <p14:creationId xmlns:p14="http://schemas.microsoft.com/office/powerpoint/2010/main" val="12340700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A4DF7-D254-ECEB-52C9-F7CDB6A0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Failed Attempts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BC383-DD2A-5527-CA62-E5F8BD822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26368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33C2C-41C4-3AE0-B5D1-26329C79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and 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16FD2-39DD-987E-4AB6-D52A70018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Let’s hope Twitter will actually do something with this!</a:t>
            </a:r>
          </a:p>
        </p:txBody>
      </p:sp>
    </p:spTree>
    <p:extLst>
      <p:ext uri="{BB962C8B-B14F-4D97-AF65-F5344CB8AC3E}">
        <p14:creationId xmlns:p14="http://schemas.microsoft.com/office/powerpoint/2010/main" val="3983017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DF5AC-A914-9BC6-B2DB-E233A0863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5C71D-ACE2-EB47-7F61-D3A227178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439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6D9D4-D09F-94CF-27E1-F80A940D9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455AE-210E-2E78-0C60-5426BFAF3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Social media is great but we all know there is a fundamental problem. Everyone loves how easy it is to setup and use but what happens when the wrong person/people/group manage to influence many by spreading hateful thoughts?</a:t>
            </a:r>
          </a:p>
          <a:p>
            <a:r>
              <a:rPr lang="en-GB" dirty="0"/>
              <a:t>We saw in October last year that </a:t>
            </a:r>
            <a:r>
              <a:rPr lang="en-GB" b="0" i="0" dirty="0">
                <a:solidFill>
                  <a:srgbClr val="141414"/>
                </a:solidFill>
                <a:effectLst/>
                <a:latin typeface="ReithSans"/>
              </a:rPr>
              <a:t>"Facebook has been unwilling to accept even little slivers of profit being sacrificed for safety"</a:t>
            </a:r>
            <a:r>
              <a:rPr lang="en-GB" b="0" i="0" baseline="30000" dirty="0">
                <a:solidFill>
                  <a:srgbClr val="141414"/>
                </a:solidFill>
                <a:effectLst/>
                <a:latin typeface="ReithSans"/>
                <a:hlinkClick r:id="rId2"/>
              </a:rPr>
              <a:t>[1]</a:t>
            </a:r>
            <a:endParaRPr lang="en-GB" b="0" i="0" baseline="30000" dirty="0">
              <a:solidFill>
                <a:srgbClr val="141414"/>
              </a:solidFill>
              <a:effectLst/>
              <a:latin typeface="ReithSans"/>
            </a:endParaRPr>
          </a:p>
          <a:p>
            <a:endParaRPr lang="en-GB" baseline="30000" dirty="0">
              <a:solidFill>
                <a:srgbClr val="141414"/>
              </a:solidFill>
              <a:latin typeface="ReithSans"/>
            </a:endParaRPr>
          </a:p>
          <a:p>
            <a:r>
              <a:rPr lang="en-GB" dirty="0">
                <a:solidFill>
                  <a:srgbClr val="141414"/>
                </a:solidFill>
                <a:latin typeface="ReithSans"/>
              </a:rPr>
              <a:t>I wanted to see whether I could do something about it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30B8A0-D391-C38E-2374-913B5288677A}"/>
              </a:ext>
            </a:extLst>
          </p:cNvPr>
          <p:cNvSpPr txBox="1"/>
          <p:nvPr/>
        </p:nvSpPr>
        <p:spPr>
          <a:xfrm>
            <a:off x="838200" y="6176963"/>
            <a:ext cx="1051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Sources: https://www.bbc.co.uk/news/technology-59038506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8679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F1575-DDC6-819B-31CC-7A18EA9C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with Hate Speech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6B786-9852-405D-1AC3-BF080F109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Hate Speech is large and varied</a:t>
            </a:r>
          </a:p>
          <a:p>
            <a:r>
              <a:rPr lang="en-GB" dirty="0"/>
              <a:t>Cannot be done manually – We cannot monitor every social media post + we as humans have bias</a:t>
            </a:r>
          </a:p>
          <a:p>
            <a:r>
              <a:rPr lang="en-GB" dirty="0"/>
              <a:t>Only detects one person at a time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08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176C2-CBA2-493D-E44F-F4980273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Utilised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87063-84E3-5C71-5401-65197A545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K-NNs</a:t>
            </a:r>
          </a:p>
          <a:p>
            <a:r>
              <a:rPr lang="en-GB" dirty="0"/>
              <a:t>NBSVMs</a:t>
            </a:r>
          </a:p>
          <a:p>
            <a:r>
              <a:rPr lang="en-GB" dirty="0" err="1"/>
              <a:t>BiGRUs</a:t>
            </a:r>
            <a:endParaRPr lang="en-GB" dirty="0"/>
          </a:p>
          <a:p>
            <a:r>
              <a:rPr lang="en-GB" dirty="0"/>
              <a:t>Transformers</a:t>
            </a:r>
          </a:p>
        </p:txBody>
      </p:sp>
    </p:spTree>
    <p:extLst>
      <p:ext uri="{BB962C8B-B14F-4D97-AF65-F5344CB8AC3E}">
        <p14:creationId xmlns:p14="http://schemas.microsoft.com/office/powerpoint/2010/main" val="1168542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4B59-46B9-ACEA-0EAF-594B20173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K-NNs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59BB4-7B29-4EDB-2651-61A03D22A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44" y="1690688"/>
            <a:ext cx="5515636" cy="4929800"/>
          </a:xfrm>
        </p:spPr>
        <p:txBody>
          <a:bodyPr>
            <a:normAutofit/>
          </a:bodyPr>
          <a:lstStyle/>
          <a:p>
            <a:r>
              <a:rPr lang="en-GB" sz="2400" dirty="0"/>
              <a:t>Supervised Learning Algorithm – Data is prelabelled</a:t>
            </a:r>
          </a:p>
          <a:p>
            <a:r>
              <a:rPr lang="en-GB" sz="2400" dirty="0"/>
              <a:t>Each sample looks at its K closest neighbours and its class is determined by the majority class of its K neighbours</a:t>
            </a:r>
          </a:p>
        </p:txBody>
      </p:sp>
      <p:pic>
        <p:nvPicPr>
          <p:cNvPr id="1026" name="Picture 2" descr="KNN ALGORITHM AND IMPLEMENTATION FROM SCRATCH | by Vineet Maheshwari |  DataDrivenInvestor">
            <a:extLst>
              <a:ext uri="{FF2B5EF4-FFF2-40B4-BE49-F238E27FC236}">
                <a16:creationId xmlns:a16="http://schemas.microsoft.com/office/drawing/2014/main" id="{E88F5036-5EB8-D368-BB0C-3F4C65D0B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163" y="1880811"/>
            <a:ext cx="6191250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287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5B518-FAE9-0A40-A91A-3E5BFF0F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NBSVMs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8A4B8-4509-586C-2903-5AFC39567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7333" cy="4351338"/>
          </a:xfrm>
        </p:spPr>
        <p:txBody>
          <a:bodyPr>
            <a:normAutofit/>
          </a:bodyPr>
          <a:lstStyle/>
          <a:p>
            <a:r>
              <a:rPr lang="en-GB" sz="2400" dirty="0"/>
              <a:t>Combines a support vector machine with naïve bayes log-count ratios.</a:t>
            </a:r>
          </a:p>
          <a:p>
            <a:r>
              <a:rPr lang="en-GB" sz="2400" dirty="0"/>
              <a:t>Naïve Bayes log-count ratios – probability a word appears in positive class versus negative class</a:t>
            </a:r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04685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548F-1329-8849-338A-74AF83668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BiGRUs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676E7-0FB0-7088-CEA7-08DD7CDB9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Model that consists of two GRUs, one taking input in forward direction and other in a backwards direction</a:t>
            </a:r>
          </a:p>
          <a:p>
            <a:r>
              <a:rPr lang="en-GB" sz="2400" dirty="0"/>
              <a:t>A GRU is similar to an RNN, but also contains an update and reset gate which determine the information passed to the output.</a:t>
            </a:r>
          </a:p>
          <a:p>
            <a:r>
              <a:rPr lang="en-GB" sz="2400" dirty="0"/>
              <a:t>It looks at multiple input words to determine the output of the network.</a:t>
            </a:r>
          </a:p>
          <a:p>
            <a:endParaRPr lang="en-GB" sz="2400" dirty="0"/>
          </a:p>
          <a:p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71316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08FFF-8FAF-4E95-5897-43AD9BC82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D80C5-BD68-D0F7-4653-FA42FB31E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GB" sz="2400" dirty="0"/>
              <a:t>Encoder- Decoder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389514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728</Words>
  <Application>Microsoft Office PowerPoint</Application>
  <PresentationFormat>Widescreen</PresentationFormat>
  <Paragraphs>110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ReithSans</vt:lpstr>
      <vt:lpstr>Office Theme</vt:lpstr>
      <vt:lpstr>PowerPoint Presentation</vt:lpstr>
      <vt:lpstr>Hate Speech and Hate Network Detection</vt:lpstr>
      <vt:lpstr>Motivation</vt:lpstr>
      <vt:lpstr>Problems with Hate Speech Detection</vt:lpstr>
      <vt:lpstr>Utilised Models</vt:lpstr>
      <vt:lpstr>K-NNs</vt:lpstr>
      <vt:lpstr>NBSVMs</vt:lpstr>
      <vt:lpstr>BiGRUs</vt:lpstr>
      <vt:lpstr>Transformers</vt:lpstr>
      <vt:lpstr>Dataset Collection</vt:lpstr>
      <vt:lpstr>Text Analysis</vt:lpstr>
      <vt:lpstr>Preprocessing</vt:lpstr>
      <vt:lpstr>Configurations</vt:lpstr>
      <vt:lpstr>Model Training</vt:lpstr>
      <vt:lpstr>Hate Network Algorithm</vt:lpstr>
      <vt:lpstr>Testing – Hate Speech Detection</vt:lpstr>
      <vt:lpstr>Testing – Thresholding for Hate Network Detection</vt:lpstr>
      <vt:lpstr>Testing – Hate Network Detection</vt:lpstr>
      <vt:lpstr>Testing – Hate Network Detection</vt:lpstr>
      <vt:lpstr>Failed Attempts</vt:lpstr>
      <vt:lpstr>Conclusion and Future Works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Hate Speech and Hate Network Detection</dc:title>
  <dc:creator>Joshi, Jeetendra</dc:creator>
  <cp:lastModifiedBy>Joshi, Jeetendra</cp:lastModifiedBy>
  <cp:revision>11</cp:revision>
  <dcterms:created xsi:type="dcterms:W3CDTF">2022-06-14T10:34:03Z</dcterms:created>
  <dcterms:modified xsi:type="dcterms:W3CDTF">2022-06-22T15:14:00Z</dcterms:modified>
</cp:coreProperties>
</file>

<file path=docProps/thumbnail.jpeg>
</file>